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Proxima Nova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Proxima Nova Semibold"/>
      <p:regular r:id="rId32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5" roundtripDataSignature="AMtx7mjLrMjD8ogVbkgCFUMPf4ksQOQf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ProximaNova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ProximaNovaSemibold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Semibold-regular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ProximaNovaSemi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e4cb3e8c0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e4cb3e8c0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e4cb3e8c0_5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36e4cb3e8c0_5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e49aa5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e49aa5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e4cb3e8c0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e4cb3e8c0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e4cb3e8c0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e4cb3e8c0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e4cb3e8c0_5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e4cb3e8c0_5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e4cb3e8c0_5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e4cb3e8c0_5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e4cb3e8c0_5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e4cb3e8c0_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e4cb3e8c0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e4cb3e8c0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e4cb3e8c0_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e4cb3e8c0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1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" name="Google Shape;17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628650" y="138589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4.jpg"/><Relationship Id="rId9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6.jpg"/><Relationship Id="rId5" Type="http://schemas.openxmlformats.org/officeDocument/2006/relationships/image" Target="../media/image14.jpg"/><Relationship Id="rId6" Type="http://schemas.openxmlformats.org/officeDocument/2006/relationships/image" Target="../media/image16.jpg"/><Relationship Id="rId7" Type="http://schemas.openxmlformats.org/officeDocument/2006/relationships/image" Target="../media/image7.jpg"/><Relationship Id="rId8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95525" y="-1973125"/>
            <a:ext cx="9650048" cy="96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032750" y="0"/>
            <a:ext cx="15816627" cy="86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625" y="1880424"/>
            <a:ext cx="2192000" cy="17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"/>
          <p:cNvSpPr txBox="1"/>
          <p:nvPr/>
        </p:nvSpPr>
        <p:spPr>
          <a:xfrm>
            <a:off x="3908300" y="1195900"/>
            <a:ext cx="4922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54B68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СИСТЕМА СТУДЕНЧЕСКОГО САМОУПРАВЛЕНИЯ НА ММФ</a:t>
            </a:r>
            <a:endParaRPr b="0" i="0" sz="2400" u="none" cap="none" strike="noStrike">
              <a:solidFill>
                <a:srgbClr val="54B68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" name="Google Shape;71;p1"/>
          <p:cNvSpPr txBox="1"/>
          <p:nvPr/>
        </p:nvSpPr>
        <p:spPr>
          <a:xfrm>
            <a:off x="7965025" y="4492075"/>
            <a:ext cx="152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БММ 2025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36e4cb3e8c0_5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25" y="-94350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6e4cb3e8c0_5_60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0" name="Google Shape;160;g36e4cb3e8c0_5_60" title="qr-cod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300" y="1371852"/>
            <a:ext cx="3009400" cy="30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6e4cb3e8c0_5_60"/>
          <p:cNvSpPr txBox="1"/>
          <p:nvPr/>
        </p:nvSpPr>
        <p:spPr>
          <a:xfrm>
            <a:off x="3329238" y="321050"/>
            <a:ext cx="24855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Реестр</a:t>
            </a:r>
            <a:endParaRPr b="1" sz="24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36e4cb3e8c0_5_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75" y="332700"/>
            <a:ext cx="4160519" cy="316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4160519" cy="31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/>
          <p:nvPr/>
        </p:nvSpPr>
        <p:spPr>
          <a:xfrm>
            <a:off x="758123" y="2304075"/>
            <a:ext cx="1500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3 курс</a:t>
            </a:r>
            <a:b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 b="0" i="0" sz="11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3743388" y="1711375"/>
            <a:ext cx="1677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Настя Ерёмина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3723315" y="2252450"/>
            <a:ext cx="1677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ТГПУ 4 курс</a:t>
            </a:r>
            <a:endParaRPr b="0" i="0" sz="11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6865225" y="1702025"/>
            <a:ext cx="150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Лёня Иванченко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6865226" y="2255775"/>
            <a:ext cx="1677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3 курс</a:t>
            </a:r>
            <a:endParaRPr b="0" i="0" sz="11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2415425" y="4065450"/>
            <a:ext cx="150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Настя Мошкина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2395353" y="4606550"/>
            <a:ext cx="1677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2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5254050" y="4065450"/>
            <a:ext cx="1364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Ира Починкова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5254050" y="4606550"/>
            <a:ext cx="1747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2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758125" y="1762971"/>
            <a:ext cx="1443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Артём Столяров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79" name="Google Shape;179;p6" title="photo_2025-07-07 12.17.43.jpeg"/>
          <p:cNvPicPr preferRelativeResize="0"/>
          <p:nvPr/>
        </p:nvPicPr>
        <p:blipFill rotWithShape="1">
          <a:blip r:embed="rId4">
            <a:alphaModFix/>
          </a:blip>
          <a:srcRect b="16679" l="0" r="0" t="16678"/>
          <a:stretch/>
        </p:blipFill>
        <p:spPr>
          <a:xfrm>
            <a:off x="3723325" y="384325"/>
            <a:ext cx="1303800" cy="1303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0" name="Google Shape;180;p6" title="Артём.png"/>
          <p:cNvPicPr preferRelativeResize="0"/>
          <p:nvPr/>
        </p:nvPicPr>
        <p:blipFill rotWithShape="1">
          <a:blip r:embed="rId5">
            <a:alphaModFix/>
          </a:blip>
          <a:srcRect b="0" l="3157" r="3156" t="0"/>
          <a:stretch/>
        </p:blipFill>
        <p:spPr>
          <a:xfrm>
            <a:off x="653700" y="428125"/>
            <a:ext cx="1303800" cy="131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6">
            <a:alphaModFix/>
          </a:blip>
          <a:srcRect b="25040" l="21434" r="30785" t="31836"/>
          <a:stretch/>
        </p:blipFill>
        <p:spPr>
          <a:xfrm>
            <a:off x="5243100" y="2633950"/>
            <a:ext cx="1386000" cy="136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2" name="Google Shape;182;p6" title="photo_2025-07-07 12.33.57.jpeg"/>
          <p:cNvPicPr preferRelativeResize="0"/>
          <p:nvPr/>
        </p:nvPicPr>
        <p:blipFill rotWithShape="1">
          <a:blip r:embed="rId7">
            <a:alphaModFix/>
          </a:blip>
          <a:srcRect b="12202" l="0" r="0" t="12193"/>
          <a:stretch/>
        </p:blipFill>
        <p:spPr>
          <a:xfrm>
            <a:off x="2258725" y="2659450"/>
            <a:ext cx="1303800" cy="13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3" name="Google Shape;183;p6" title="photo_2025-07-07 12.26.42.jpeg"/>
          <p:cNvPicPr preferRelativeResize="0"/>
          <p:nvPr/>
        </p:nvPicPr>
        <p:blipFill rotWithShape="1">
          <a:blip r:embed="rId8">
            <a:alphaModFix/>
          </a:blip>
          <a:srcRect b="12202" l="0" r="0" t="12193"/>
          <a:stretch/>
        </p:blipFill>
        <p:spPr>
          <a:xfrm>
            <a:off x="6618150" y="379075"/>
            <a:ext cx="1303800" cy="13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37288" y="3323466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125" y="-1095900"/>
            <a:ext cx="9026850" cy="65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75" y="332700"/>
            <a:ext cx="4160519" cy="316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8600"/>
            <a:ext cx="4160519" cy="31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 txBox="1"/>
          <p:nvPr/>
        </p:nvSpPr>
        <p:spPr>
          <a:xfrm>
            <a:off x="758123" y="2304075"/>
            <a:ext cx="1500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3 курс</a:t>
            </a:r>
            <a:b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 b="0" i="0" sz="11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3743388" y="1711375"/>
            <a:ext cx="1677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Оля Войтенко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3723315" y="2252450"/>
            <a:ext cx="1677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2 курс</a:t>
            </a:r>
            <a:endParaRPr b="0" i="0" sz="11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6865225" y="1702025"/>
            <a:ext cx="150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Альберт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Рау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6865226" y="2255775"/>
            <a:ext cx="1677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2 курс</a:t>
            </a:r>
            <a:endParaRPr b="0" i="0" sz="11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2415425" y="4065450"/>
            <a:ext cx="150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Кира Прокопьева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2395353" y="4606550"/>
            <a:ext cx="1677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2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5254050" y="4065450"/>
            <a:ext cx="1364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Даша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Тушова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5254050" y="4606550"/>
            <a:ext cx="1747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3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758125" y="1762971"/>
            <a:ext cx="1443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Семён Рыбалов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03" name="Google Shape;203;p7" title="photo_2025-07-07 12.29.48.jpeg"/>
          <p:cNvPicPr preferRelativeResize="0"/>
          <p:nvPr/>
        </p:nvPicPr>
        <p:blipFill rotWithShape="1">
          <a:blip r:embed="rId5">
            <a:alphaModFix/>
          </a:blip>
          <a:srcRect b="12494" l="0" r="0" t="12502"/>
          <a:stretch/>
        </p:blipFill>
        <p:spPr>
          <a:xfrm>
            <a:off x="3723325" y="384325"/>
            <a:ext cx="1303800" cy="1303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7" title="photo_2025-07-07 12.26.44.jpeg"/>
          <p:cNvPicPr preferRelativeResize="0"/>
          <p:nvPr/>
        </p:nvPicPr>
        <p:blipFill rotWithShape="1">
          <a:blip r:embed="rId6">
            <a:alphaModFix/>
          </a:blip>
          <a:srcRect b="13481" l="0" r="0" t="13482"/>
          <a:stretch/>
        </p:blipFill>
        <p:spPr>
          <a:xfrm>
            <a:off x="653700" y="428125"/>
            <a:ext cx="1303800" cy="131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5" name="Google Shape;205;p7" title="photo_2025-07-07 12.35.58.jpeg"/>
          <p:cNvPicPr preferRelativeResize="0"/>
          <p:nvPr/>
        </p:nvPicPr>
        <p:blipFill rotWithShape="1">
          <a:blip r:embed="rId7">
            <a:alphaModFix/>
          </a:blip>
          <a:srcRect b="11686" l="0" r="0" t="11679"/>
          <a:stretch/>
        </p:blipFill>
        <p:spPr>
          <a:xfrm>
            <a:off x="5243100" y="2633950"/>
            <a:ext cx="1386000" cy="136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6" name="Google Shape;206;p7" title="IMG_5604.PNG"/>
          <p:cNvPicPr preferRelativeResize="0"/>
          <p:nvPr/>
        </p:nvPicPr>
        <p:blipFill rotWithShape="1">
          <a:blip r:embed="rId8">
            <a:alphaModFix/>
          </a:blip>
          <a:srcRect b="0" l="950" r="940" t="0"/>
          <a:stretch/>
        </p:blipFill>
        <p:spPr>
          <a:xfrm>
            <a:off x="2258725" y="2659450"/>
            <a:ext cx="1303800" cy="13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7" name="Google Shape;207;p7" title="photo_2025-07-07 12.36.16.jpeg"/>
          <p:cNvPicPr preferRelativeResize="0"/>
          <p:nvPr/>
        </p:nvPicPr>
        <p:blipFill rotWithShape="1">
          <a:blip r:embed="rId9">
            <a:alphaModFix/>
          </a:blip>
          <a:srcRect b="12242" l="0" r="0" t="12234"/>
          <a:stretch/>
        </p:blipFill>
        <p:spPr>
          <a:xfrm>
            <a:off x="6618150" y="379075"/>
            <a:ext cx="1303800" cy="131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8" name="Google Shape;208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125" y="-1095900"/>
            <a:ext cx="9026850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 txBox="1"/>
          <p:nvPr/>
        </p:nvSpPr>
        <p:spPr>
          <a:xfrm>
            <a:off x="3482723" y="4375525"/>
            <a:ext cx="1500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3 курс</a:t>
            </a:r>
            <a:b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 b="0" i="0" sz="11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3495050" y="4057825"/>
            <a:ext cx="25314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Роман Калинников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16" name="Google Shape;216;p8" title="photo_2025-07-07 12.26.48.jpeg"/>
          <p:cNvPicPr preferRelativeResize="0"/>
          <p:nvPr/>
        </p:nvPicPr>
        <p:blipFill rotWithShape="1">
          <a:blip r:embed="rId4">
            <a:alphaModFix/>
          </a:blip>
          <a:srcRect b="12494" l="0" r="0" t="12502"/>
          <a:stretch/>
        </p:blipFill>
        <p:spPr>
          <a:xfrm>
            <a:off x="2988900" y="679625"/>
            <a:ext cx="3166200" cy="316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" name="Google Shape;217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36e4cb3e8c0_5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25" y="-943500"/>
            <a:ext cx="9026852" cy="65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6e4cb3e8c0_5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913" y="1127673"/>
            <a:ext cx="5256175" cy="34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6e4cb3e8c0_5_37"/>
          <p:cNvSpPr txBox="1"/>
          <p:nvPr/>
        </p:nvSpPr>
        <p:spPr>
          <a:xfrm>
            <a:off x="2445463" y="253100"/>
            <a:ext cx="42531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 sz="24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g36e4cb3e8c0_5_37" title="qr-co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926" y="216613"/>
            <a:ext cx="759025" cy="7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6e4cb3e8c0_5_37" title="qr-co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926" y="1142513"/>
            <a:ext cx="759025" cy="7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6e4cb3e8c0_5_37" title="qr-co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926" y="2068413"/>
            <a:ext cx="759025" cy="7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6e4cb3e8c0_5_37" title="qr-co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926" y="2994313"/>
            <a:ext cx="759025" cy="7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6e4cb3e8c0_5_37" title="qr-co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926" y="3920213"/>
            <a:ext cx="759025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6e4cb3e8c0_5_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e49aa5437_0_0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7" name="Google Shape;77;g36e49aa543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125" y="-109590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36e49aa5437_0_0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Задачи проекта</a:t>
            </a:r>
            <a:endParaRPr b="1" sz="24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g36e49aa5437_0_0"/>
          <p:cNvSpPr txBox="1"/>
          <p:nvPr/>
        </p:nvSpPr>
        <p:spPr>
          <a:xfrm>
            <a:off x="591600" y="1028750"/>
            <a:ext cx="77124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Какие задачи мы решаем: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объединение разрозненных инициатив;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помощь в согласовании действия студентов;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защита интересов студенчества;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поддержка активной жизни на факультете.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g36e49aa5437_0_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36e4cb3e8c0_5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25" y="-94350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36e4cb3e8c0_5_1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7" name="Google Shape;87;g36e4cb3e8c0_5_1"/>
          <p:cNvSpPr txBox="1"/>
          <p:nvPr/>
        </p:nvSpPr>
        <p:spPr>
          <a:xfrm>
            <a:off x="462899" y="1142301"/>
            <a:ext cx="7574700" cy="26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Данная задача возникла исходя из следующих проблем: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Факультетская система предоставляет студентам мало доступных и эффективных инструментов для реального влияния.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Отсутствие</a:t>
            </a: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 единой связующей всех компонент, что затрудняет взаимодействие внутри факультета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Деканату сложно учитывать мнение всех студентов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Не все проблемы студентов решаются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g36e4cb3e8c0_5_1"/>
          <p:cNvSpPr txBox="1"/>
          <p:nvPr/>
        </p:nvSpPr>
        <p:spPr>
          <a:xfrm>
            <a:off x="4629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Откуда возник проект</a:t>
            </a:r>
            <a:endParaRPr b="1" sz="24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g36e4cb3e8c0_5_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36e4cb3e8c0_5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25" y="-94350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36e4cb3e8c0_5_11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6" name="Google Shape;96;g36e4cb3e8c0_5_11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Кому необходимо решение данной задачи?</a:t>
            </a:r>
            <a:endParaRPr b="1" sz="24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g36e4cb3e8c0_5_11"/>
          <p:cNvSpPr txBox="1"/>
          <p:nvPr/>
        </p:nvSpPr>
        <p:spPr>
          <a:xfrm>
            <a:off x="591600" y="1021650"/>
            <a:ext cx="8218200" cy="31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Студентам: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-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проявление инициативы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-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получение нового опыта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-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приобретение новых знакомств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Деканату: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-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облегчить работу деканата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g36e4cb3e8c0_5_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36e4cb3e8c0_5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25" y="-94350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6e4cb3e8c0_5_99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" name="Google Shape;105;g36e4cb3e8c0_5_99"/>
          <p:cNvSpPr txBox="1"/>
          <p:nvPr/>
        </p:nvSpPr>
        <p:spPr>
          <a:xfrm>
            <a:off x="398338" y="913956"/>
            <a:ext cx="7841100" cy="3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Первый модуль: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Создать схему системы студенческого самоуправления, которая помогает решать вопросы студентов и облегчает жизнь факультета в следующих сферах деятельности: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Char char="●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Учебная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Char char="●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Внеучебная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Char char="●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Трудовая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Схема - работа органа самоуправления в рамках мехмата, на которой отражены взаимодействия между основными стейкхолдерами и результатами их деятельности 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Второй модуль: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Детальное описание работы каждого из органов в виде заметки (с форматом описания определимся в начале второго модуля)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g36e4cb3e8c0_5_99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S - </a:t>
            </a:r>
            <a:r>
              <a:rPr lang="ru" sz="22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Чего конкретно хотите достичь?</a:t>
            </a:r>
            <a:endParaRPr sz="22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g36e4cb3e8c0_5_9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36e4cb3e8c0_5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25" y="-94350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6e4cb3e8c0_5_121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g36e4cb3e8c0_5_121"/>
          <p:cNvSpPr txBox="1"/>
          <p:nvPr/>
        </p:nvSpPr>
        <p:spPr>
          <a:xfrm>
            <a:off x="651450" y="1028750"/>
            <a:ext cx="78411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Первый модуль: создана и утверждена схема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	Второй модуль: описание работы схемы (план максимум - дополнительно подробный разбор работы одного из органов)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g36e4cb3e8c0_5_121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M - </a:t>
            </a:r>
            <a:r>
              <a:rPr lang="ru" sz="22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вы поймете, что результат достигнут?</a:t>
            </a:r>
            <a:endParaRPr sz="22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g36e4cb3e8c0_5_121"/>
          <p:cNvSpPr txBox="1"/>
          <p:nvPr/>
        </p:nvSpPr>
        <p:spPr>
          <a:xfrm>
            <a:off x="651450" y="2705150"/>
            <a:ext cx="7841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да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g36e4cb3e8c0_5_121"/>
          <p:cNvSpPr txBox="1"/>
          <p:nvPr/>
        </p:nvSpPr>
        <p:spPr>
          <a:xfrm>
            <a:off x="591600" y="19974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A - </a:t>
            </a:r>
            <a:r>
              <a:rPr lang="ru" sz="22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Реально ли достичь?</a:t>
            </a:r>
            <a:endParaRPr sz="22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g36e4cb3e8c0_5_121"/>
          <p:cNvSpPr txBox="1"/>
          <p:nvPr/>
        </p:nvSpPr>
        <p:spPr>
          <a:xfrm>
            <a:off x="651450" y="4000550"/>
            <a:ext cx="7841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студенческого самоуправления не противоречит основной стратегии, а наоборот, помогает.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g36e4cb3e8c0_5_121"/>
          <p:cNvSpPr txBox="1"/>
          <p:nvPr/>
        </p:nvSpPr>
        <p:spPr>
          <a:xfrm>
            <a:off x="591600" y="32928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R - </a:t>
            </a:r>
            <a:r>
              <a:rPr lang="ru" sz="22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Не противоречит ли основной стратегии?</a:t>
            </a:r>
            <a:endParaRPr sz="22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g36e4cb3e8c0_5_1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36e4cb3e8c0_5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25" y="-94350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6e4cb3e8c0_5_109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7" name="Google Shape;127;g36e4cb3e8c0_5_109"/>
          <p:cNvSpPr txBox="1"/>
          <p:nvPr/>
        </p:nvSpPr>
        <p:spPr>
          <a:xfrm>
            <a:off x="651450" y="1028750"/>
            <a:ext cx="7841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Первый модуль: 12 июля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Второй модуль: 19 июля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g36e4cb3e8c0_5_109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Т</a:t>
            </a: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 -</a:t>
            </a: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2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Время</a:t>
            </a:r>
            <a:endParaRPr sz="22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g36e4cb3e8c0_5_109"/>
          <p:cNvSpPr txBox="1"/>
          <p:nvPr/>
        </p:nvSpPr>
        <p:spPr>
          <a:xfrm>
            <a:off x="651450" y="2552750"/>
            <a:ext cx="7841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создаваемый орган направлен на улучшение работы системы ММФ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g36e4cb3e8c0_5_109"/>
          <p:cNvSpPr txBox="1"/>
          <p:nvPr/>
        </p:nvSpPr>
        <p:spPr>
          <a:xfrm>
            <a:off x="591600" y="1845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22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Не нарушает работу общей системы</a:t>
            </a:r>
            <a:endParaRPr sz="22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g36e4cb3e8c0_5_109"/>
          <p:cNvSpPr txBox="1"/>
          <p:nvPr/>
        </p:nvSpPr>
        <p:spPr>
          <a:xfrm>
            <a:off x="651450" y="3924350"/>
            <a:ext cx="7841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	Система подвижная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g36e4cb3e8c0_5_109"/>
          <p:cNvSpPr txBox="1"/>
          <p:nvPr/>
        </p:nvSpPr>
        <p:spPr>
          <a:xfrm>
            <a:off x="591600" y="32166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 -</a:t>
            </a:r>
            <a:r>
              <a:rPr lang="ru" sz="22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 Гибкость</a:t>
            </a:r>
            <a:endParaRPr sz="22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g36e4cb3e8c0_5_1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36e4cb3e8c0_8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25" y="-94350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6e4cb3e8c0_8_6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0" name="Google Shape;140;g36e4cb3e8c0_8_6"/>
          <p:cNvSpPr txBox="1"/>
          <p:nvPr/>
        </p:nvSpPr>
        <p:spPr>
          <a:xfrm>
            <a:off x="918175" y="1354450"/>
            <a:ext cx="78411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Схема - работа органа самоуправления в рамках мехмата, на которой отражены взаимодействия между основными стейкхолдерами и результатами их деятельности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g36e4cb3e8c0_8_6"/>
          <p:cNvSpPr txBox="1"/>
          <p:nvPr/>
        </p:nvSpPr>
        <p:spPr>
          <a:xfrm>
            <a:off x="666400" y="932938"/>
            <a:ext cx="191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54B686"/>
                </a:solidFill>
              </a:rPr>
              <a:t>1 модуль</a:t>
            </a:r>
            <a:endParaRPr sz="2200">
              <a:solidFill>
                <a:srgbClr val="54B686"/>
              </a:solidFill>
            </a:endParaRPr>
          </a:p>
        </p:txBody>
      </p:sp>
      <p:sp>
        <p:nvSpPr>
          <p:cNvPr id="142" name="Google Shape;142;g36e4cb3e8c0_8_6"/>
          <p:cNvSpPr txBox="1"/>
          <p:nvPr/>
        </p:nvSpPr>
        <p:spPr>
          <a:xfrm>
            <a:off x="918175" y="3426350"/>
            <a:ext cx="72567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Детальное описание работы каждого из органов в виде заметки (с форматом описания определимся в начале второго модуля)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g36e4cb3e8c0_8_6"/>
          <p:cNvSpPr txBox="1"/>
          <p:nvPr/>
        </p:nvSpPr>
        <p:spPr>
          <a:xfrm>
            <a:off x="666400" y="2948100"/>
            <a:ext cx="191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54B686"/>
                </a:solidFill>
              </a:rPr>
              <a:t>2</a:t>
            </a:r>
            <a:r>
              <a:rPr lang="ru" sz="2200">
                <a:solidFill>
                  <a:srgbClr val="54B686"/>
                </a:solidFill>
              </a:rPr>
              <a:t> модуль</a:t>
            </a:r>
            <a:endParaRPr sz="2200">
              <a:solidFill>
                <a:srgbClr val="54B686"/>
              </a:solidFill>
            </a:endParaRPr>
          </a:p>
        </p:txBody>
      </p:sp>
      <p:sp>
        <p:nvSpPr>
          <p:cNvPr id="144" name="Google Shape;144;g36e4cb3e8c0_8_6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Образ результата</a:t>
            </a:r>
            <a:endParaRPr b="1" sz="24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g36e4cb3e8c0_8_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36e4cb3e8c0_8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25" y="-94350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6e4cb3e8c0_8_33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План 1 модуль</a:t>
            </a:r>
            <a:endParaRPr b="1" sz="24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36e4cb3e8c0_8_33"/>
          <p:cNvSpPr txBox="1"/>
          <p:nvPr/>
        </p:nvSpPr>
        <p:spPr>
          <a:xfrm>
            <a:off x="631900" y="1389400"/>
            <a:ext cx="82182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Структурирование жизни студента и процессов внешнего влияния на него (создание реестра)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Уточнение и модификация после замечаний заказчика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Выделение из них тех, на которые мы способны повлиять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из них тех, которые возьмет на себя система самоуправления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Работа с бенчмарками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Встреча с экспертом 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схемы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2200"/>
              <a:buFont typeface="Proxima Nova"/>
              <a:buChar char="●"/>
            </a:pPr>
            <a: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Дополнение схемы после замечаний </a:t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g36e4cb3e8c0_8_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